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9" r:id="rId3"/>
    <p:sldId id="260" r:id="rId4"/>
    <p:sldId id="293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8" r:id="rId22"/>
    <p:sldId id="289" r:id="rId23"/>
    <p:sldId id="280" r:id="rId24"/>
    <p:sldId id="281" r:id="rId25"/>
    <p:sldId id="282" r:id="rId26"/>
    <p:sldId id="283" r:id="rId27"/>
    <p:sldId id="284" r:id="rId28"/>
    <p:sldId id="285" r:id="rId29"/>
    <p:sldId id="291" r:id="rId30"/>
    <p:sldId id="292" r:id="rId31"/>
    <p:sldId id="286" r:id="rId32"/>
    <p:sldId id="294" r:id="rId33"/>
    <p:sldId id="298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27.01.2019</a:t>
            </a:fld>
            <a:endParaRPr lang="ru-RU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cades.by/assets/images/uzability-testirovanie.png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Основные вопросы Usability-тестирования">
            <a:hlinkClick r:id="rId2"/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848"/>
            <a:ext cx="9126876" cy="45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-18835" y="620688"/>
            <a:ext cx="918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Юзабилити</a:t>
            </a:r>
            <a:r>
              <a:rPr lang="ru-RU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-тестирование</a:t>
            </a:r>
            <a:endParaRPr lang="ru-R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149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Принципы юзабилити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5267325" cy="532765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b="1" smtClean="0"/>
              <a:t>Принцип удовлетворённости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Пользователю далеко не всегда нужно самое лучшее, их </a:t>
            </a:r>
            <a:r>
              <a:rPr lang="ru-RU" altLang="ru-RU" sz="2300" smtClean="0">
                <a:solidFill>
                  <a:srgbClr val="FF0066"/>
                </a:solidFill>
              </a:rPr>
              <a:t>больше интересует «то, что их устроит».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Иными словами: если </a:t>
            </a:r>
            <a:r>
              <a:rPr lang="ru-RU" altLang="ru-RU" sz="2300" smtClean="0">
                <a:solidFill>
                  <a:srgbClr val="FF0066"/>
                </a:solidFill>
              </a:rPr>
              <a:t>пользователь</a:t>
            </a:r>
            <a:r>
              <a:rPr lang="ru-RU" altLang="ru-RU" sz="2300" smtClean="0"/>
              <a:t> </a:t>
            </a:r>
            <a:r>
              <a:rPr lang="ru-RU" altLang="ru-RU" sz="2300" smtClean="0">
                <a:solidFill>
                  <a:srgbClr val="FF0066"/>
                </a:solidFill>
              </a:rPr>
              <a:t>быстро нашёл удовлетворившее его решение –</a:t>
            </a:r>
            <a:r>
              <a:rPr lang="ru-RU" altLang="ru-RU" sz="2300" smtClean="0"/>
              <a:t> </a:t>
            </a:r>
            <a:r>
              <a:rPr lang="ru-RU" altLang="ru-RU" sz="2300" smtClean="0">
                <a:solidFill>
                  <a:srgbClr val="FF0066"/>
                </a:solidFill>
              </a:rPr>
              <a:t>он остаётся доволен</a:t>
            </a:r>
            <a:r>
              <a:rPr lang="ru-RU" altLang="ru-RU" sz="23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Даже если при этом существует решение, которое лучше найденного, но требует более сложной схемы достижения результата.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557338"/>
            <a:ext cx="3151187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4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Принципы юзабилити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33688" y="981075"/>
            <a:ext cx="6059487" cy="532765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100" b="1" smtClean="0"/>
              <a:t>Синдром утёнка </a:t>
            </a:r>
            <a:r>
              <a:rPr lang="ru-RU" altLang="ru-RU" sz="2100" b="1" smtClean="0">
                <a:solidFill>
                  <a:srgbClr val="9900FF"/>
                </a:solidFill>
              </a:rPr>
              <a:t>(*)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100" smtClean="0"/>
              <a:t>Огромное </a:t>
            </a:r>
            <a:r>
              <a:rPr lang="ru-RU" altLang="ru-RU" sz="2100" smtClean="0">
                <a:solidFill>
                  <a:srgbClr val="FF0066"/>
                </a:solidFill>
              </a:rPr>
              <a:t>значение для пользователя имеет его первый опыт работы</a:t>
            </a:r>
            <a:r>
              <a:rPr lang="ru-RU" altLang="ru-RU" sz="2100" smtClean="0"/>
              <a:t> с некоторым классом приложений. 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100" smtClean="0"/>
              <a:t>Впоследствии всё новое пользователь сравнивает с тем первым. Сравнение, как правило, оказывается в пользу первого опыта.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100" smtClean="0"/>
              <a:t>Это правило </a:t>
            </a:r>
            <a:r>
              <a:rPr lang="ru-RU" altLang="ru-RU" sz="2100" smtClean="0">
                <a:solidFill>
                  <a:srgbClr val="FF0066"/>
                </a:solidFill>
              </a:rPr>
              <a:t>следует учитывать при редизайне сайта</a:t>
            </a:r>
            <a:r>
              <a:rPr lang="ru-RU" altLang="ru-RU" sz="2100" smtClean="0"/>
              <a:t> (можно потерять старых клиентов) и </a:t>
            </a:r>
            <a:r>
              <a:rPr lang="ru-RU" altLang="ru-RU" sz="2100" smtClean="0">
                <a:solidFill>
                  <a:srgbClr val="FF0066"/>
                </a:solidFill>
              </a:rPr>
              <a:t>при разработке некоего совершенно оригинального дизайна приложения, для которого уже сложились традиции</a:t>
            </a:r>
            <a:r>
              <a:rPr lang="ru-RU" altLang="ru-RU" sz="2100" smtClean="0"/>
              <a:t>.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100" i="1" smtClean="0">
                <a:solidFill>
                  <a:srgbClr val="9900FF"/>
                </a:solidFill>
              </a:rPr>
              <a:t>(*) В эксперименте, проводимом с гусями (!) птенцы воспринимали первый увиденный ими предмет как «маму-гусыню» и сильно привязывались к нему.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23526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8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Принципы </a:t>
            </a:r>
            <a:r>
              <a:rPr lang="ru-RU" altLang="ru-RU" sz="3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юзабилити</a:t>
            </a:r>
            <a:endParaRPr lang="ru-RU" altLang="ru-RU" sz="3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6059488" cy="374332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b="1" smtClean="0"/>
              <a:t>Баннерная слепота</a:t>
            </a:r>
          </a:p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Опытные </a:t>
            </a:r>
            <a:r>
              <a:rPr lang="ru-RU" altLang="ru-RU" sz="2300" smtClean="0">
                <a:solidFill>
                  <a:srgbClr val="FF0066"/>
                </a:solidFill>
              </a:rPr>
              <a:t>пользователи</a:t>
            </a:r>
            <a:r>
              <a:rPr lang="ru-RU" altLang="ru-RU" sz="2300" smtClean="0"/>
              <a:t> («интернетчики со стажем») </a:t>
            </a:r>
            <a:r>
              <a:rPr lang="ru-RU" altLang="ru-RU" sz="2300" smtClean="0">
                <a:solidFill>
                  <a:srgbClr val="FF0066"/>
                </a:solidFill>
              </a:rPr>
              <a:t>инстинктивно игнорируют всё, что так или иначе напоминает банеры или иную рекламу</a:t>
            </a:r>
            <a:r>
              <a:rPr lang="ru-RU" altLang="ru-RU" sz="2300" smtClean="0"/>
              <a:t>.</a:t>
            </a:r>
          </a:p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Поэтому если вы решили разместить что-то полезное, но оформить это «в рекламном стиле», оно </a:t>
            </a:r>
            <a:r>
              <a:rPr lang="ru-RU" altLang="ru-RU" sz="2300" smtClean="0">
                <a:solidFill>
                  <a:srgbClr val="FF0066"/>
                </a:solidFill>
              </a:rPr>
              <a:t>многими останется незамеченным</a:t>
            </a:r>
            <a:r>
              <a:rPr lang="ru-RU" altLang="ru-RU" sz="2300" smtClean="0"/>
              <a:t>.</a:t>
            </a:r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557338"/>
            <a:ext cx="19907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684213" y="5229225"/>
            <a:ext cx="5327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altLang="ru-RU" i="1"/>
              <a:t>Только в России лыжная горка может упираться в бетонный забор</a:t>
            </a:r>
            <a:r>
              <a:rPr lang="en-US" altLang="ru-RU" i="1"/>
              <a:t>. (C) bash.org.ru</a:t>
            </a:r>
            <a:endParaRPr lang="ru-RU" altLang="ru-RU" i="1"/>
          </a:p>
        </p:txBody>
      </p:sp>
    </p:spTree>
    <p:extLst>
      <p:ext uri="{BB962C8B-B14F-4D97-AF65-F5344CB8AC3E}">
        <p14:creationId xmlns:p14="http://schemas.microsoft.com/office/powerpoint/2010/main" val="40683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Принципы </a:t>
            </a:r>
            <a:r>
              <a:rPr lang="ru-RU" altLang="ru-RU" sz="3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юзабилити</a:t>
            </a:r>
            <a:endParaRPr lang="ru-RU" altLang="ru-RU" sz="3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95738" y="981075"/>
            <a:ext cx="4835525" cy="554355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000" b="1" dirty="0" smtClean="0"/>
              <a:t>Правила построения интерфейса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/>
              <a:t>Интерфейс должен быть </a:t>
            </a:r>
            <a:r>
              <a:rPr lang="ru-RU" altLang="ru-RU" sz="2000" dirty="0" smtClean="0">
                <a:solidFill>
                  <a:srgbClr val="FF0066"/>
                </a:solidFill>
              </a:rPr>
              <a:t>логичным</a:t>
            </a:r>
            <a:r>
              <a:rPr lang="ru-RU" altLang="ru-RU" sz="2000" dirty="0" smtClean="0"/>
              <a:t>, не вводящим в заблуждение.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/>
              <a:t>Для опытных пользователей должен существовать </a:t>
            </a:r>
            <a:r>
              <a:rPr lang="ru-RU" altLang="ru-RU" sz="2000" dirty="0" smtClean="0">
                <a:solidFill>
                  <a:srgbClr val="FF0066"/>
                </a:solidFill>
              </a:rPr>
              <a:t>быстрый способ выполнения операций</a:t>
            </a:r>
            <a:r>
              <a:rPr lang="ru-RU" altLang="ru-RU" sz="2000" dirty="0" smtClean="0"/>
              <a:t> (горячие клавиши).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/>
              <a:t>Обработка ошибок должна быть </a:t>
            </a:r>
            <a:r>
              <a:rPr lang="ru-RU" altLang="ru-RU" sz="2000" dirty="0" smtClean="0">
                <a:solidFill>
                  <a:srgbClr val="FF0066"/>
                </a:solidFill>
              </a:rPr>
              <a:t>простой и информативной</a:t>
            </a:r>
            <a:r>
              <a:rPr lang="ru-RU" altLang="ru-RU" sz="2000" dirty="0" smtClean="0"/>
              <a:t>.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>
                <a:solidFill>
                  <a:srgbClr val="FF0066"/>
                </a:solidFill>
              </a:rPr>
              <a:t>ВСЕГДА</a:t>
            </a:r>
            <a:r>
              <a:rPr lang="ru-RU" altLang="ru-RU" sz="2000" dirty="0" smtClean="0"/>
              <a:t> должен существовать </a:t>
            </a:r>
            <a:r>
              <a:rPr lang="ru-RU" altLang="ru-RU" sz="2000" dirty="0" smtClean="0">
                <a:solidFill>
                  <a:srgbClr val="FF0066"/>
                </a:solidFill>
              </a:rPr>
              <a:t>ПРОСТОЙ способ отмены действия</a:t>
            </a:r>
            <a:r>
              <a:rPr lang="ru-RU" altLang="ru-RU" sz="2000" dirty="0" smtClean="0"/>
              <a:t>.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/>
              <a:t>Пользователь должен чувствовать, что </a:t>
            </a:r>
            <a:r>
              <a:rPr lang="ru-RU" altLang="ru-RU" sz="2000" dirty="0" smtClean="0">
                <a:solidFill>
                  <a:srgbClr val="FF0066"/>
                </a:solidFill>
              </a:rPr>
              <a:t>всё под его контролем</a:t>
            </a:r>
            <a:r>
              <a:rPr lang="ru-RU" altLang="ru-RU" sz="2000" dirty="0" smtClean="0"/>
              <a:t>.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AutoNum type="arabicPeriod"/>
            </a:pPr>
            <a:r>
              <a:rPr lang="ru-RU" altLang="ru-RU" sz="2000" dirty="0" smtClean="0"/>
              <a:t>Как можно </a:t>
            </a:r>
            <a:r>
              <a:rPr lang="ru-RU" altLang="ru-RU" sz="2000" dirty="0" smtClean="0">
                <a:solidFill>
                  <a:srgbClr val="FF0066"/>
                </a:solidFill>
              </a:rPr>
              <a:t>меньше загружайте кратковременную память</a:t>
            </a:r>
            <a:r>
              <a:rPr lang="ru-RU" altLang="ru-RU" sz="2000" dirty="0" smtClean="0"/>
              <a:t> пользователя.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023938"/>
            <a:ext cx="3852862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4076700"/>
            <a:ext cx="3859212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49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Полезные советы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147050" cy="2808288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smtClean="0">
                <a:solidFill>
                  <a:srgbClr val="FF0066"/>
                </a:solidFill>
              </a:rPr>
              <a:t>Надписи полей форм</a:t>
            </a:r>
            <a:r>
              <a:rPr lang="ru-RU" altLang="ru-RU" sz="2300" smtClean="0"/>
              <a:t> лучше </a:t>
            </a:r>
            <a:r>
              <a:rPr lang="ru-RU" altLang="ru-RU" sz="2300" smtClean="0">
                <a:solidFill>
                  <a:srgbClr val="FF0066"/>
                </a:solidFill>
              </a:rPr>
              <a:t>размещать над ними</a:t>
            </a:r>
            <a:r>
              <a:rPr lang="ru-RU" altLang="ru-RU" sz="2300" smtClean="0"/>
              <a:t>, а не слева от них.</a:t>
            </a:r>
          </a:p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smtClean="0">
                <a:solidFill>
                  <a:srgbClr val="FF0000"/>
                </a:solidFill>
              </a:rPr>
              <a:t>Первый вариант – ужасно.</a:t>
            </a:r>
          </a:p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smtClean="0">
                <a:solidFill>
                  <a:srgbClr val="FF9900"/>
                </a:solidFill>
              </a:rPr>
              <a:t>Второй вариант – дискомфортно,</a:t>
            </a:r>
            <a:r>
              <a:rPr lang="ru-RU" altLang="ru-RU" sz="2300" smtClean="0"/>
              <a:t> хоть и достаточно примелькалось.</a:t>
            </a:r>
          </a:p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b="1" smtClean="0">
                <a:solidFill>
                  <a:srgbClr val="008000"/>
                </a:solidFill>
              </a:rPr>
              <a:t>Третий вариант – хорошо.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437063"/>
            <a:ext cx="26638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437063"/>
            <a:ext cx="26638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3732213"/>
            <a:ext cx="287655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13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Полезные советы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147050" cy="2376488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Поскольку многие пользователи сразу открывают несколько сайтов в результатах поиска и бегло просматривают страницы, </a:t>
            </a:r>
            <a:r>
              <a:rPr lang="ru-RU" altLang="ru-RU" sz="2300" smtClean="0">
                <a:solidFill>
                  <a:srgbClr val="FF0066"/>
                </a:solidFill>
              </a:rPr>
              <a:t>лучше размещать полезную с точки зрения сайта информацию так, чтобы пользователю не приходилось прокручивать страницу вниз</a:t>
            </a:r>
            <a:r>
              <a:rPr lang="ru-RU" altLang="ru-RU" sz="2300" smtClean="0"/>
              <a:t>.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3798888"/>
            <a:ext cx="3959225" cy="276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789363"/>
            <a:ext cx="4013200" cy="27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9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Полезные советы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147050" cy="180022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smtClean="0">
                <a:solidFill>
                  <a:srgbClr val="FF0066"/>
                </a:solidFill>
              </a:rPr>
              <a:t>Качество дизайна и актуальность информации являются показателями доверия.</a:t>
            </a:r>
          </a:p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Сравните два интернет-магазина: дизайн первого явно выглядит «намного респектабельнее».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789363"/>
            <a:ext cx="3868737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3811588"/>
            <a:ext cx="3867150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3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Полезные советы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147050" cy="309562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dirty="0" smtClean="0"/>
              <a:t>Пользователи </a:t>
            </a:r>
            <a:r>
              <a:rPr lang="ru-RU" altLang="ru-RU" sz="2300" dirty="0" smtClean="0">
                <a:solidFill>
                  <a:srgbClr val="FF0066"/>
                </a:solidFill>
              </a:rPr>
              <a:t>концентрируют своё внимание на лицах людей</a:t>
            </a:r>
            <a:r>
              <a:rPr lang="ru-RU" altLang="ru-RU" sz="2300" dirty="0" smtClean="0"/>
              <a:t>. Потому </a:t>
            </a:r>
            <a:r>
              <a:rPr lang="ru-RU" altLang="ru-RU" sz="2300" dirty="0" smtClean="0">
                <a:solidFill>
                  <a:srgbClr val="FF0066"/>
                </a:solidFill>
              </a:rPr>
              <a:t>дизайн, в котором присутствуют фотографии, выигрывает</a:t>
            </a:r>
            <a:r>
              <a:rPr lang="ru-RU" altLang="ru-RU" sz="2300" dirty="0" smtClean="0"/>
              <a:t> у дизайна, в котором фотографий нет.</a:t>
            </a:r>
          </a:p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endParaRPr lang="ru-RU" altLang="ru-RU" sz="2300" dirty="0" smtClean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4149725"/>
            <a:ext cx="3384550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127500"/>
            <a:ext cx="3436938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0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Полезные советы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4114800" cy="475297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smtClean="0">
                <a:solidFill>
                  <a:srgbClr val="FF0066"/>
                </a:solidFill>
              </a:rPr>
              <a:t>Свободное пространство улучшает восприятие текста.</a:t>
            </a:r>
          </a:p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Также следует помнить, что </a:t>
            </a:r>
            <a:r>
              <a:rPr lang="ru-RU" altLang="ru-RU" sz="2300" smtClean="0">
                <a:solidFill>
                  <a:srgbClr val="FF0066"/>
                </a:solidFill>
              </a:rPr>
              <a:t>люди охотнее (и быстрее!) читают текст в несколько узких колонок</a:t>
            </a:r>
            <a:r>
              <a:rPr lang="ru-RU" altLang="ru-RU" sz="2300" smtClean="0"/>
              <a:t>, нежели со строками, длина которых почти равна ширине страницы.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919538"/>
            <a:ext cx="4167188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08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Введение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91513" cy="331152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spcBef>
                <a:spcPct val="50000"/>
              </a:spcBef>
              <a:buFontTx/>
              <a:buNone/>
            </a:pPr>
            <a:r>
              <a:rPr lang="ru-RU" altLang="ru-RU" sz="2300" dirty="0" smtClean="0"/>
              <a:t>Сейчас мы рассмотрим </a:t>
            </a:r>
            <a:r>
              <a:rPr lang="ru-RU" altLang="ru-RU" sz="2300" dirty="0" smtClean="0">
                <a:solidFill>
                  <a:srgbClr val="FF0066"/>
                </a:solidFill>
              </a:rPr>
              <a:t>основные способы тестирования юзабилити</a:t>
            </a:r>
            <a:r>
              <a:rPr lang="en-US" altLang="ru-RU" sz="2300" dirty="0">
                <a:solidFill>
                  <a:srgbClr val="FF0066"/>
                </a:solidFill>
              </a:rPr>
              <a:t>.</a:t>
            </a:r>
            <a:endParaRPr lang="ru-RU" altLang="ru-RU" sz="2300" dirty="0" smtClean="0"/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500438"/>
            <a:ext cx="42862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Определения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6059488" cy="532765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30000"/>
              </a:spcBef>
              <a:buFontTx/>
              <a:buNone/>
            </a:pPr>
            <a:r>
              <a:rPr lang="ru-RU" altLang="ru-RU" sz="2300" smtClean="0"/>
              <a:t>Научно </a:t>
            </a:r>
            <a:r>
              <a:rPr lang="ru-RU" altLang="ru-RU" sz="2300" smtClean="0">
                <a:solidFill>
                  <a:srgbClr val="FF0066"/>
                </a:solidFill>
              </a:rPr>
              <a:t>юзабилити</a:t>
            </a:r>
            <a:r>
              <a:rPr lang="ru-RU" altLang="ru-RU" sz="2300" smtClean="0"/>
              <a:t> </a:t>
            </a:r>
            <a:r>
              <a:rPr lang="ru-RU" altLang="ru-RU" sz="2300" smtClean="0">
                <a:solidFill>
                  <a:srgbClr val="9900FF"/>
                </a:solidFill>
              </a:rPr>
              <a:t>(*)</a:t>
            </a:r>
            <a:r>
              <a:rPr lang="ru-RU" altLang="ru-RU" sz="2300" smtClean="0"/>
              <a:t> трактуется как: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30000"/>
              </a:spcBef>
            </a:pPr>
            <a:r>
              <a:rPr lang="ru-RU" altLang="ru-RU" sz="2300" smtClean="0"/>
              <a:t>мера </a:t>
            </a:r>
            <a:r>
              <a:rPr lang="ru-RU" altLang="ru-RU" sz="2300" smtClean="0">
                <a:solidFill>
                  <a:srgbClr val="FF0066"/>
                </a:solidFill>
              </a:rPr>
              <a:t>пользовательской реакции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30000"/>
              </a:spcBef>
              <a:buFontTx/>
              <a:buNone/>
            </a:pPr>
            <a:r>
              <a:rPr lang="ru-RU" altLang="ru-RU" sz="2300" smtClean="0"/>
              <a:t>и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30000"/>
              </a:spcBef>
            </a:pPr>
            <a:r>
              <a:rPr lang="ru-RU" altLang="ru-RU" sz="2300" smtClean="0"/>
              <a:t>мера </a:t>
            </a:r>
            <a:r>
              <a:rPr lang="ru-RU" altLang="ru-RU" sz="2300" smtClean="0">
                <a:solidFill>
                  <a:srgbClr val="FF0066"/>
                </a:solidFill>
              </a:rPr>
              <a:t>пользовательского опыта</a:t>
            </a:r>
            <a:r>
              <a:rPr lang="ru-RU" altLang="ru-RU" sz="23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30000"/>
              </a:spcBef>
              <a:buFontTx/>
              <a:buNone/>
            </a:pPr>
            <a:r>
              <a:rPr lang="ru-RU" altLang="ru-RU" sz="2300" smtClean="0"/>
              <a:t>Говоря простым языком, это: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30000"/>
              </a:spcBef>
            </a:pPr>
            <a:r>
              <a:rPr lang="ru-RU" altLang="ru-RU" sz="2300" smtClean="0"/>
              <a:t>насколько </a:t>
            </a:r>
            <a:r>
              <a:rPr lang="ru-RU" altLang="ru-RU" sz="2300" smtClean="0">
                <a:solidFill>
                  <a:srgbClr val="FF0066"/>
                </a:solidFill>
              </a:rPr>
              <a:t>пользователю нравится</a:t>
            </a:r>
            <a:r>
              <a:rPr lang="ru-RU" altLang="ru-RU" sz="2300" smtClean="0"/>
              <a:t> приложение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30000"/>
              </a:spcBef>
              <a:buFontTx/>
              <a:buNone/>
            </a:pPr>
            <a:r>
              <a:rPr lang="ru-RU" altLang="ru-RU" sz="2300" smtClean="0"/>
              <a:t>и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30000"/>
              </a:spcBef>
            </a:pPr>
            <a:r>
              <a:rPr lang="ru-RU" altLang="ru-RU" sz="2300" smtClean="0"/>
              <a:t>насколько быстро </a:t>
            </a:r>
            <a:r>
              <a:rPr lang="ru-RU" altLang="ru-RU" sz="2300" smtClean="0">
                <a:solidFill>
                  <a:srgbClr val="FF0066"/>
                </a:solidFill>
              </a:rPr>
              <a:t>пользователь обучается работе</a:t>
            </a:r>
            <a:r>
              <a:rPr lang="ru-RU" altLang="ru-RU" sz="2300" smtClean="0"/>
              <a:t> с приложением.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i="1" smtClean="0">
                <a:solidFill>
                  <a:srgbClr val="9900FF"/>
                </a:solidFill>
              </a:rPr>
              <a:t>(*) </a:t>
            </a:r>
            <a:r>
              <a:rPr lang="en-US" altLang="ru-RU" sz="2300" i="1" smtClean="0">
                <a:solidFill>
                  <a:srgbClr val="9900FF"/>
                </a:solidFill>
              </a:rPr>
              <a:t>Usability – </a:t>
            </a:r>
            <a:r>
              <a:rPr lang="ru-RU" altLang="ru-RU" sz="2300" i="1" smtClean="0">
                <a:solidFill>
                  <a:srgbClr val="9900FF"/>
                </a:solidFill>
              </a:rPr>
              <a:t>«возможность быть использованным», «удобство использования».</a:t>
            </a:r>
          </a:p>
        </p:txBody>
      </p:sp>
      <p:pic>
        <p:nvPicPr>
          <p:cNvPr id="410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836613"/>
            <a:ext cx="135255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292600"/>
            <a:ext cx="13430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781300"/>
            <a:ext cx="18176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59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Карточная сортировка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5770563" cy="54721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000" b="1" dirty="0" smtClean="0"/>
              <a:t>Карточная сортировка (card sorting)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000" dirty="0" smtClean="0"/>
              <a:t>Это </a:t>
            </a:r>
            <a:r>
              <a:rPr lang="ru-RU" altLang="ru-RU" sz="2000" dirty="0" smtClean="0">
                <a:solidFill>
                  <a:srgbClr val="FF0066"/>
                </a:solidFill>
              </a:rPr>
              <a:t>классификационный метод</a:t>
            </a:r>
            <a:r>
              <a:rPr lang="ru-RU" altLang="ru-RU" sz="2000" dirty="0" smtClean="0"/>
              <a:t>, при котором пользователи сортируют различные элементы по нескольким категориям.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000" dirty="0" smtClean="0"/>
              <a:t>Для проведения карточной сортировки создаётся список параметров, каждый из которых выписывается на отдельной карточке.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000" dirty="0" smtClean="0">
                <a:solidFill>
                  <a:srgbClr val="FF0066"/>
                </a:solidFill>
              </a:rPr>
              <a:t>Карточки показывают пользователям и просят сгруппировать наиболее логичным образом.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000" dirty="0" smtClean="0"/>
              <a:t>Полученную в результате информацию используют для организации пользовательского интерфейса.</a:t>
            </a:r>
          </a:p>
          <a:p>
            <a:pPr marL="0" indent="363538"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ru-RU" altLang="ru-RU" sz="2000" i="1" dirty="0" smtClean="0">
                <a:solidFill>
                  <a:srgbClr val="9900FF"/>
                </a:solidFill>
              </a:rPr>
              <a:t>Так, например, можно группировать пункты подменю по пунктам меню, информационные блоки по блокам страницы, страницы по разделам и т.п.</a:t>
            </a:r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417638"/>
            <a:ext cx="2474912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6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habrastorage.org/files/432/a5c/b12/432a5cb125e04786af67fda54d8088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579096" cy="373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08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nterface.ru/iarticle/img/37715_486887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2776"/>
            <a:ext cx="5904656" cy="443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5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Оценочные листы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5770563" cy="54721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200" b="1" smtClean="0"/>
              <a:t>Оценочные листы (marklists)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200" smtClean="0"/>
              <a:t>Оценочные листы помогают </a:t>
            </a:r>
            <a:r>
              <a:rPr lang="ru-RU" altLang="ru-RU" sz="2200" smtClean="0">
                <a:solidFill>
                  <a:srgbClr val="FF0066"/>
                </a:solidFill>
              </a:rPr>
              <a:t>удостовериться в том, что продукт выполнен с учётом принципов юзабилити</a:t>
            </a:r>
            <a:r>
              <a:rPr lang="ru-RU" altLang="ru-RU" sz="22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200" smtClean="0"/>
              <a:t>При создании оценочного листа следует помнить, что это – </a:t>
            </a:r>
            <a:r>
              <a:rPr lang="ru-RU" altLang="ru-RU" sz="2200" smtClean="0">
                <a:solidFill>
                  <a:srgbClr val="FF0066"/>
                </a:solidFill>
              </a:rPr>
              <a:t>НЕ анкета</a:t>
            </a:r>
            <a:r>
              <a:rPr lang="ru-RU" altLang="ru-RU" sz="2200" smtClean="0"/>
              <a:t>. Т.е. </a:t>
            </a:r>
            <a:r>
              <a:rPr lang="ru-RU" altLang="ru-RU" sz="2200" smtClean="0">
                <a:solidFill>
                  <a:srgbClr val="FF0066"/>
                </a:solidFill>
              </a:rPr>
              <a:t>вопросы в оценочном листе должны быть предельно короткими, ясными, сгруппированными по категориям и допускать только однозначные ответы вида «ДА» или «НЕТ»</a:t>
            </a:r>
            <a:r>
              <a:rPr lang="ru-RU" altLang="ru-RU" sz="2200" smtClean="0"/>
              <a:t> </a:t>
            </a:r>
            <a:r>
              <a:rPr lang="ru-RU" altLang="ru-RU" sz="2200" smtClean="0">
                <a:solidFill>
                  <a:srgbClr val="9900FF"/>
                </a:solidFill>
              </a:rPr>
              <a:t>(*)</a:t>
            </a:r>
            <a:r>
              <a:rPr lang="ru-RU" altLang="ru-RU" sz="22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200" i="1" smtClean="0">
                <a:solidFill>
                  <a:srgbClr val="9900FF"/>
                </a:solidFill>
              </a:rPr>
              <a:t>(*) Иногда в оценочных листах допускаются «ответы с ранжированием», но куда чаще это делается в классических анкетах.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900113"/>
            <a:ext cx="29876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7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Анкетирование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2613" y="981075"/>
            <a:ext cx="5770562" cy="54721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b="1" smtClean="0"/>
              <a:t>Анкетирование (questioning)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В то время как оценочные листы применяются на поздних стадиях для контроля качества, </a:t>
            </a:r>
            <a:r>
              <a:rPr lang="ru-RU" altLang="ru-RU" sz="2300" smtClean="0">
                <a:solidFill>
                  <a:srgbClr val="FF0066"/>
                </a:solidFill>
              </a:rPr>
              <a:t>анкетирование даёт наибольшую отдачу на стадии прототипирования или сбора требований</a:t>
            </a:r>
            <a:r>
              <a:rPr lang="ru-RU" altLang="ru-RU" sz="23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Анкетирование позволяет </a:t>
            </a:r>
            <a:r>
              <a:rPr lang="ru-RU" altLang="ru-RU" sz="2300" smtClean="0">
                <a:solidFill>
                  <a:srgbClr val="FF0066"/>
                </a:solidFill>
              </a:rPr>
              <a:t>собрать много сведений</a:t>
            </a:r>
            <a:r>
              <a:rPr lang="ru-RU" altLang="ru-RU" sz="2300" smtClean="0"/>
              <a:t> о предпочтениях пользователей.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Главное требование к анкетам – их верное составление: </a:t>
            </a:r>
            <a:r>
              <a:rPr lang="ru-RU" altLang="ru-RU" sz="2300" smtClean="0">
                <a:solidFill>
                  <a:srgbClr val="FF0066"/>
                </a:solidFill>
              </a:rPr>
              <a:t>вопросы должны быть понятны пользователям, а варианты ответов должны позволять автоматизированную обработку данных</a:t>
            </a:r>
            <a:r>
              <a:rPr lang="ru-RU" altLang="ru-RU" sz="2300" smtClean="0"/>
              <a:t>.</a:t>
            </a:r>
            <a:endParaRPr lang="ru-RU" altLang="ru-RU" sz="2300" i="1" smtClean="0">
              <a:solidFill>
                <a:srgbClr val="9900FF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052513"/>
            <a:ext cx="2978150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7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Прототипирование</a:t>
            </a:r>
            <a:endParaRPr lang="ru-RU" altLang="ru-RU" sz="3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5483225" cy="54721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b="1" dirty="0" err="1" smtClean="0"/>
              <a:t>Прототипирование</a:t>
            </a:r>
            <a:r>
              <a:rPr lang="ru-RU" altLang="ru-RU" sz="2300" b="1" dirty="0" smtClean="0"/>
              <a:t> (</a:t>
            </a:r>
            <a:r>
              <a:rPr lang="ru-RU" altLang="ru-RU" sz="2300" b="1" dirty="0" err="1" smtClean="0"/>
              <a:t>prototyping</a:t>
            </a:r>
            <a:r>
              <a:rPr lang="ru-RU" altLang="ru-RU" sz="2300" b="1" dirty="0" smtClean="0"/>
              <a:t>)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dirty="0" err="1" smtClean="0"/>
              <a:t>Прототипирование</a:t>
            </a:r>
            <a:r>
              <a:rPr lang="ru-RU" altLang="ru-RU" sz="2300" dirty="0" smtClean="0"/>
              <a:t> в контексте </a:t>
            </a:r>
            <a:r>
              <a:rPr lang="ru-RU" altLang="ru-RU" sz="2300" dirty="0" err="1" smtClean="0"/>
              <a:t>юзабилити</a:t>
            </a:r>
            <a:r>
              <a:rPr lang="ru-RU" altLang="ru-RU" sz="2300" dirty="0" smtClean="0"/>
              <a:t> в основном сводится к </a:t>
            </a:r>
            <a:r>
              <a:rPr lang="ru-RU" altLang="ru-RU" sz="2300" dirty="0" smtClean="0">
                <a:solidFill>
                  <a:srgbClr val="FF0066"/>
                </a:solidFill>
              </a:rPr>
              <a:t>построению макетов (прототипов) дизайна интерфейса</a:t>
            </a:r>
            <a:r>
              <a:rPr lang="ru-RU" altLang="ru-RU" sz="2300" dirty="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dirty="0" smtClean="0"/>
              <a:t>Прототип демонстрируется заказчику и/или целевой аудитории, после чего на него собираются отзывы. </a:t>
            </a:r>
            <a:r>
              <a:rPr lang="ru-RU" altLang="ru-RU" sz="2300" dirty="0" smtClean="0">
                <a:solidFill>
                  <a:srgbClr val="FF0066"/>
                </a:solidFill>
              </a:rPr>
              <a:t>Наибольший эффект даёт сбор отзывов в свободном виде, дополненный оценочным листом.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125538"/>
            <a:ext cx="3132137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7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Протоколы самоотчёта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7355160" cy="54721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b="1" dirty="0" smtClean="0"/>
              <a:t>Протоколы самоотчёта (</a:t>
            </a:r>
            <a:r>
              <a:rPr lang="en-US" altLang="ru-RU" sz="2300" b="1" dirty="0" smtClean="0"/>
              <a:t>self-reporting logs</a:t>
            </a:r>
            <a:r>
              <a:rPr lang="ru-RU" altLang="ru-RU" sz="2300" b="1" dirty="0" smtClean="0"/>
              <a:t>)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dirty="0" smtClean="0"/>
              <a:t>Данный способ является </a:t>
            </a:r>
            <a:r>
              <a:rPr lang="ru-RU" altLang="ru-RU" sz="2300" dirty="0" smtClean="0">
                <a:solidFill>
                  <a:srgbClr val="FF0066"/>
                </a:solidFill>
              </a:rPr>
              <a:t>одним из наименее затратных</a:t>
            </a:r>
            <a:r>
              <a:rPr lang="ru-RU" altLang="ru-RU" sz="2300" dirty="0" smtClean="0"/>
              <a:t>, т.к. участие специалистов требуется только на стадии обработки данных, однако качество собранной информации оставляет желать лучшего, т.к. </a:t>
            </a:r>
            <a:r>
              <a:rPr lang="ru-RU" altLang="ru-RU" sz="2300" dirty="0" smtClean="0">
                <a:solidFill>
                  <a:srgbClr val="FF0066"/>
                </a:solidFill>
              </a:rPr>
              <a:t>фактически, пользователям приходится проводить исследовательское тестирование юзабилити, после чего писать баг-репорты</a:t>
            </a:r>
            <a:r>
              <a:rPr lang="ru-RU" altLang="ru-RU" sz="2300" dirty="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dirty="0" smtClean="0"/>
              <a:t>Мало кто из конечных пользователей на такое способен.</a:t>
            </a:r>
            <a:endParaRPr lang="ru-RU" altLang="ru-RU" sz="2300" dirty="0" smtClean="0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7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Фиксация «мыслей вслух»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94050" y="981075"/>
            <a:ext cx="5770563" cy="54721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b="1" smtClean="0"/>
              <a:t>Фиксация «мыслей вслух»   (</a:t>
            </a:r>
            <a:r>
              <a:rPr lang="en-US" altLang="ru-RU" sz="2300" b="1" smtClean="0"/>
              <a:t>thinking aloud protocol</a:t>
            </a:r>
            <a:r>
              <a:rPr lang="ru-RU" altLang="ru-RU" sz="2300" b="1" smtClean="0"/>
              <a:t>)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Это очень популярный способ тестирования юзабилити, при котором </a:t>
            </a:r>
            <a:r>
              <a:rPr lang="ru-RU" altLang="ru-RU" sz="2300" smtClean="0">
                <a:solidFill>
                  <a:srgbClr val="FF0066"/>
                </a:solidFill>
              </a:rPr>
              <a:t>пользователя просят проговаривать всё, что он делает</a:t>
            </a:r>
            <a:r>
              <a:rPr lang="ru-RU" altLang="ru-RU" sz="23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Иногда для усложнения эксперимента задачу просят выполнить </a:t>
            </a:r>
            <a:r>
              <a:rPr lang="ru-RU" altLang="ru-RU" sz="2300" smtClean="0">
                <a:solidFill>
                  <a:srgbClr val="FF0066"/>
                </a:solidFill>
              </a:rPr>
              <a:t>двух пользователей совместно, причём у одного есть доступ только к клавиатуре, а у другого – к мыши</a:t>
            </a:r>
            <a:r>
              <a:rPr lang="ru-RU" altLang="ru-RU" sz="23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Данный способ позволяет не только отследить эмоциональные реакции пользователей, но и </a:t>
            </a:r>
            <a:r>
              <a:rPr lang="ru-RU" altLang="ru-RU" sz="2300" smtClean="0">
                <a:solidFill>
                  <a:srgbClr val="FF0066"/>
                </a:solidFill>
              </a:rPr>
              <a:t>почерпнуть из их поведения ценные мысли</a:t>
            </a:r>
            <a:r>
              <a:rPr lang="ru-RU" altLang="ru-RU" sz="2300" smtClean="0"/>
              <a:t>.</a:t>
            </a:r>
            <a:endParaRPr lang="ru-RU" altLang="ru-RU" sz="2300" smtClean="0">
              <a:solidFill>
                <a:srgbClr val="9900FF"/>
              </a:solidFill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047750"/>
            <a:ext cx="291465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5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Фокусные группы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5770563" cy="54721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b="1" smtClean="0"/>
              <a:t>Фокусные группы   (</a:t>
            </a:r>
            <a:r>
              <a:rPr lang="en-US" altLang="ru-RU" sz="2300" b="1" smtClean="0"/>
              <a:t>focus groups</a:t>
            </a:r>
            <a:r>
              <a:rPr lang="ru-RU" altLang="ru-RU" sz="2300" b="1" smtClean="0"/>
              <a:t>)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Данный метод заключается в подробном </a:t>
            </a:r>
            <a:r>
              <a:rPr lang="ru-RU" altLang="ru-RU" sz="2300" smtClean="0">
                <a:solidFill>
                  <a:srgbClr val="FF0066"/>
                </a:solidFill>
              </a:rPr>
              <a:t>опросе специально отобранной группы пользователей, представляющих собой фрагмент целевой аудитории приложения</a:t>
            </a:r>
            <a:r>
              <a:rPr lang="ru-RU" altLang="ru-RU" sz="23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Это довольно затратный способ, но он позволяет не только отследить реакцию отдельных пользователей, но и </a:t>
            </a:r>
            <a:r>
              <a:rPr lang="ru-RU" altLang="ru-RU" sz="2300" smtClean="0">
                <a:solidFill>
                  <a:srgbClr val="FF0066"/>
                </a:solidFill>
              </a:rPr>
              <a:t>изменение реакции в процессе обмена мнениями</a:t>
            </a:r>
            <a:r>
              <a:rPr lang="ru-RU" altLang="ru-RU" sz="23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Не следует делать фокусные группы чрезмерно большими. </a:t>
            </a:r>
            <a:r>
              <a:rPr lang="ru-RU" altLang="ru-RU" sz="2300" smtClean="0">
                <a:solidFill>
                  <a:srgbClr val="FF0066"/>
                </a:solidFill>
              </a:rPr>
              <a:t>Достаточно 6-9 человек.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052513"/>
            <a:ext cx="2741612" cy="196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4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arketnotes.ru/pics/ui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9277350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4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Юзабилити</a:t>
            </a:r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в веб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6059488" cy="532765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dirty="0" smtClean="0"/>
              <a:t>Применительно к веб-сайтам </a:t>
            </a:r>
            <a:r>
              <a:rPr lang="ru-RU" altLang="ru-RU" sz="2300" dirty="0" err="1" smtClean="0"/>
              <a:t>юзабилити</a:t>
            </a:r>
            <a:r>
              <a:rPr lang="ru-RU" altLang="ru-RU" sz="2300" dirty="0" smtClean="0"/>
              <a:t> – это </a:t>
            </a:r>
            <a:r>
              <a:rPr lang="ru-RU" altLang="ru-RU" sz="2300" dirty="0" smtClean="0">
                <a:solidFill>
                  <a:srgbClr val="FF0066"/>
                </a:solidFill>
              </a:rPr>
              <a:t>удобство пользования сайтом</a:t>
            </a:r>
            <a:r>
              <a:rPr lang="ru-RU" altLang="ru-RU" sz="2300" dirty="0" smtClean="0"/>
              <a:t>, достигаемое применением концепции построения веб-интерфейсов сайта, направленной на </a:t>
            </a:r>
            <a:r>
              <a:rPr lang="ru-RU" altLang="ru-RU" sz="2300" dirty="0" smtClean="0">
                <a:solidFill>
                  <a:srgbClr val="FF0066"/>
                </a:solidFill>
              </a:rPr>
              <a:t>достижение основной цели</a:t>
            </a:r>
            <a:r>
              <a:rPr lang="ru-RU" altLang="ru-RU" sz="2300" dirty="0" smtClean="0"/>
              <a:t> (или целей), поставленной перед сайтом.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dirty="0" smtClean="0">
                <a:solidFill>
                  <a:srgbClr val="FF0066"/>
                </a:solidFill>
              </a:rPr>
              <a:t>Примеры целей: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ru-RU" altLang="ru-RU" sz="2300" dirty="0" smtClean="0"/>
              <a:t>звонок менеджеру;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ru-RU" altLang="ru-RU" sz="2300" dirty="0" smtClean="0"/>
              <a:t>заказ;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ru-RU" altLang="ru-RU" sz="2300" dirty="0" smtClean="0"/>
              <a:t>покупка товара;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</a:pPr>
            <a:r>
              <a:rPr lang="ru-RU" altLang="ru-RU" sz="2300" dirty="0" smtClean="0"/>
              <a:t>сообщение о сайте знакомым.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500438"/>
            <a:ext cx="33623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0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934"/>
          <a:stretch/>
        </p:blipFill>
        <p:spPr>
          <a:xfrm>
            <a:off x="21208" y="1124744"/>
            <a:ext cx="9367439" cy="49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512" y="3755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rgbClr val="00B050"/>
                </a:solidFill>
              </a:rPr>
              <a:t>Тестировать сайт самостоятельно или обратиться к профессионалам?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1" y="1175113"/>
            <a:ext cx="56662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Самостоятельное тестирование </a:t>
            </a:r>
            <a:endParaRPr lang="ru-RU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Профессиональное тестирование </a:t>
            </a:r>
            <a:endParaRPr lang="ru-RU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39551" y="1988840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rgbClr val="00B050"/>
                </a:solidFill>
              </a:rPr>
              <a:t>Какой должна быть аудитория для </a:t>
            </a:r>
            <a:r>
              <a:rPr lang="ru-RU" sz="3600" b="1" dirty="0" err="1">
                <a:solidFill>
                  <a:srgbClr val="00B050"/>
                </a:solidFill>
              </a:rPr>
              <a:t>юзабилити</a:t>
            </a:r>
            <a:r>
              <a:rPr lang="ru-RU" sz="3600" b="1" dirty="0">
                <a:solidFill>
                  <a:srgbClr val="00B050"/>
                </a:solidFill>
              </a:rPr>
              <a:t>-тестирования?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271" y="3189169"/>
            <a:ext cx="55054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39552" y="908720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rgbClr val="00B050"/>
                </a:solidFill>
              </a:rPr>
              <a:t>Как составлять задачи для тестирования?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2276872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2">
                    <a:lumMod val="50000"/>
                  </a:schemeClr>
                </a:solidFill>
              </a:rPr>
              <a:t>Определить KPI – ключевые показатели </a:t>
            </a:r>
            <a:endParaRPr lang="ru-RU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эффективности </a:t>
            </a:r>
            <a:r>
              <a:rPr lang="ru-RU" sz="2400" b="1" dirty="0">
                <a:solidFill>
                  <a:schemeClr val="accent2">
                    <a:lumMod val="50000"/>
                  </a:schemeClr>
                </a:solidFill>
              </a:rPr>
              <a:t>проекта </a:t>
            </a:r>
            <a:endParaRPr lang="ru-RU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2">
                    <a:lumMod val="50000"/>
                  </a:schemeClr>
                </a:solidFill>
              </a:rPr>
              <a:t>Установить слабые места </a:t>
            </a:r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проекта</a:t>
            </a:r>
            <a:endParaRPr lang="ru-RU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2">
                    <a:lumMod val="50000"/>
                  </a:schemeClr>
                </a:solidFill>
              </a:rPr>
              <a:t>Составить сценарии для </a:t>
            </a:r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тестирования.</a:t>
            </a:r>
          </a:p>
          <a:p>
            <a:pPr>
              <a:lnSpc>
                <a:spcPct val="200000"/>
              </a:lnSpc>
            </a:pPr>
            <a:endParaRPr lang="ru-RU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ru-RU" sz="24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11560" y="764704"/>
            <a:ext cx="806075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dirty="0">
                <a:solidFill>
                  <a:srgbClr val="00B050"/>
                </a:solidFill>
              </a:rPr>
              <a:t>Подводные камни </a:t>
            </a:r>
            <a:r>
              <a:rPr lang="ru-RU" sz="4400" b="1" dirty="0" err="1">
                <a:solidFill>
                  <a:srgbClr val="00B050"/>
                </a:solidFill>
              </a:rPr>
              <a:t>юзабилити</a:t>
            </a:r>
            <a:r>
              <a:rPr lang="ru-RU" sz="4400" b="1" dirty="0">
                <a:solidFill>
                  <a:srgbClr val="00B050"/>
                </a:solidFill>
              </a:rPr>
              <a:t> тестирования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67544" y="2348880"/>
            <a:ext cx="6935681" cy="3913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b="1" i="1" dirty="0" smtClean="0">
                <a:solidFill>
                  <a:schemeClr val="accent1">
                    <a:lumMod val="75000"/>
                  </a:schemeClr>
                </a:solidFill>
              </a:rPr>
              <a:t>Отсутствие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“Пилотного” </a:t>
            </a:r>
            <a:r>
              <a:rPr lang="ru-RU" sz="2400" b="1" i="1" dirty="0" smtClean="0">
                <a:solidFill>
                  <a:schemeClr val="accent1">
                    <a:lumMod val="75000"/>
                  </a:schemeClr>
                </a:solidFill>
              </a:rPr>
              <a:t>теста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Однократное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</a:rPr>
              <a:t>тестирование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Тестирование “сырой” системы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“Слепое” доверие к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</a:rPr>
              <a:t>пользователю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Страсть к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</a:rPr>
              <a:t>статистике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Субъективность </a:t>
            </a:r>
            <a:r>
              <a:rPr lang="ru-RU" sz="2400" b="1" dirty="0" err="1">
                <a:solidFill>
                  <a:schemeClr val="accent1">
                    <a:lumMod val="75000"/>
                  </a:schemeClr>
                </a:solidFill>
              </a:rPr>
              <a:t>юзабилити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</a:rPr>
              <a:t>тестирования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Тестирование ради тестирования</a:t>
            </a:r>
            <a:endParaRPr lang="ru-RU" sz="24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06054" y="2348880"/>
            <a:ext cx="7931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Принципы </a:t>
            </a:r>
            <a:r>
              <a:rPr lang="ru-RU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юзабилити</a:t>
            </a:r>
            <a:endParaRPr lang="ru-R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97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Принципы </a:t>
            </a:r>
            <a:r>
              <a:rPr lang="ru-RU" altLang="ru-RU" sz="3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юзабилити</a:t>
            </a:r>
            <a:endParaRPr lang="ru-RU" altLang="ru-RU" sz="3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16238" y="981075"/>
            <a:ext cx="5903912" cy="46085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b="1" dirty="0" smtClean="0"/>
              <a:t>Правило 7+/-2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dirty="0" smtClean="0"/>
              <a:t>Психологи утверждают, что </a:t>
            </a:r>
            <a:r>
              <a:rPr lang="ru-RU" altLang="ru-RU" sz="2300" dirty="0" smtClean="0">
                <a:solidFill>
                  <a:srgbClr val="FF0066"/>
                </a:solidFill>
              </a:rPr>
              <a:t>большинство людей может одновременно удерживать во внимании примерно семь</a:t>
            </a:r>
            <a:r>
              <a:rPr lang="ru-RU" altLang="ru-RU" sz="2300" dirty="0" smtClean="0"/>
              <a:t> (плюс-минус два) </a:t>
            </a:r>
            <a:r>
              <a:rPr lang="ru-RU" altLang="ru-RU" sz="2300" dirty="0" smtClean="0">
                <a:solidFill>
                  <a:srgbClr val="FF0066"/>
                </a:solidFill>
              </a:rPr>
              <a:t>объектов</a:t>
            </a:r>
            <a:r>
              <a:rPr lang="ru-RU" altLang="ru-RU" sz="2300" dirty="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dirty="0" smtClean="0"/>
              <a:t>Таким образом, </a:t>
            </a:r>
            <a:r>
              <a:rPr lang="ru-RU" altLang="ru-RU" sz="2300" dirty="0" smtClean="0">
                <a:solidFill>
                  <a:srgbClr val="FF0066"/>
                </a:solidFill>
              </a:rPr>
              <a:t>перегруженные меню</a:t>
            </a:r>
            <a:r>
              <a:rPr lang="ru-RU" altLang="ru-RU" sz="2300" dirty="0" smtClean="0"/>
              <a:t> или каталоги с сотнями позиций </a:t>
            </a:r>
            <a:r>
              <a:rPr lang="ru-RU" altLang="ru-RU" sz="2300" dirty="0" smtClean="0">
                <a:solidFill>
                  <a:srgbClr val="FF0066"/>
                </a:solidFill>
              </a:rPr>
              <a:t>являются </a:t>
            </a:r>
            <a:r>
              <a:rPr lang="ru-RU" altLang="ru-RU" sz="2300" dirty="0" err="1" smtClean="0">
                <a:solidFill>
                  <a:srgbClr val="FF0066"/>
                </a:solidFill>
              </a:rPr>
              <a:t>НЕудобными</a:t>
            </a:r>
            <a:r>
              <a:rPr lang="ru-RU" altLang="ru-RU" sz="2300" dirty="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dirty="0" smtClean="0"/>
              <a:t>Старайтесь </a:t>
            </a:r>
            <a:r>
              <a:rPr lang="ru-RU" altLang="ru-RU" sz="2300" dirty="0" smtClean="0">
                <a:solidFill>
                  <a:srgbClr val="FF0066"/>
                </a:solidFill>
              </a:rPr>
              <a:t>акцентировать внимание на нескольких первостепенных объектах</a:t>
            </a:r>
            <a:r>
              <a:rPr lang="ru-RU" altLang="ru-RU" sz="2300" dirty="0" smtClean="0"/>
              <a:t> на странице, в меню и т.п.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52513"/>
            <a:ext cx="2663825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9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Принципы</a:t>
            </a:r>
            <a:r>
              <a:rPr lang="ru-RU" altLang="ru-RU" sz="3000" b="1" dirty="0" smtClean="0">
                <a:solidFill>
                  <a:srgbClr val="FFFF66"/>
                </a:solidFill>
              </a:rPr>
              <a:t> </a:t>
            </a:r>
            <a:r>
              <a:rPr lang="ru-RU" altLang="ru-RU" sz="3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юзабилити</a:t>
            </a:r>
            <a:endParaRPr lang="ru-RU" altLang="ru-RU" sz="3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6059488" cy="532765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b="1" smtClean="0"/>
              <a:t>Правило одной секунды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Ещё 2-3 года назад это правило называлось «</a:t>
            </a:r>
            <a:r>
              <a:rPr lang="ru-RU" altLang="ru-RU" sz="2300" i="1" smtClean="0"/>
              <a:t>правилом двух секунд</a:t>
            </a:r>
            <a:r>
              <a:rPr lang="ru-RU" altLang="ru-RU" sz="2300" smtClean="0"/>
              <a:t>», но сейчас время изменилось.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>
                <a:solidFill>
                  <a:srgbClr val="FF0066"/>
                </a:solidFill>
              </a:rPr>
              <a:t>Если пользователь ждёт реакции на свои действия более секунды – он это замечает и начинает раздражаться.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Если пользователь ждёт более двух секунд – он </a:t>
            </a:r>
            <a:r>
              <a:rPr lang="ru-RU" altLang="ru-RU" sz="2300" smtClean="0">
                <a:solidFill>
                  <a:srgbClr val="FF0066"/>
                </a:solidFill>
              </a:rPr>
              <a:t>злится</a:t>
            </a:r>
            <a:r>
              <a:rPr lang="ru-RU" altLang="ru-RU" sz="23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Ожидание более пяти секунд большинством пользователей воспринимается как </a:t>
            </a:r>
            <a:r>
              <a:rPr lang="ru-RU" altLang="ru-RU" sz="2300" smtClean="0">
                <a:solidFill>
                  <a:srgbClr val="FF0066"/>
                </a:solidFill>
              </a:rPr>
              <a:t>«подвисание» приложения</a:t>
            </a:r>
            <a:r>
              <a:rPr lang="ru-RU" altLang="ru-RU" sz="2300" smtClean="0"/>
              <a:t>.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557338"/>
            <a:ext cx="2374900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56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Принципы </a:t>
            </a:r>
            <a:r>
              <a:rPr lang="ru-RU" altLang="ru-RU" sz="3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юзабилити</a:t>
            </a:r>
            <a:endParaRPr lang="ru-RU" altLang="ru-RU" sz="3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33688" y="981075"/>
            <a:ext cx="6059487" cy="532765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b="1" smtClean="0"/>
              <a:t>Правило трёх кликов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Пользователь </a:t>
            </a:r>
            <a:r>
              <a:rPr lang="ru-RU" altLang="ru-RU" sz="2300" smtClean="0">
                <a:solidFill>
                  <a:srgbClr val="FF0066"/>
                </a:solidFill>
              </a:rPr>
              <a:t>не хочет и не будет продираться сквозь непонятные бессмысленные многоуровневые меню</a:t>
            </a:r>
            <a:r>
              <a:rPr lang="ru-RU" altLang="ru-RU" sz="2300" smtClean="0"/>
              <a:t>, ведущие его в неизвестность.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Пользователь хочет, чтобы </a:t>
            </a:r>
            <a:r>
              <a:rPr lang="ru-RU" altLang="ru-RU" sz="2300" smtClean="0">
                <a:solidFill>
                  <a:srgbClr val="FF0066"/>
                </a:solidFill>
              </a:rPr>
              <a:t>навигация была простой, как кирпич</a:t>
            </a:r>
            <a:r>
              <a:rPr lang="ru-RU" altLang="ru-RU" sz="23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Число «три» в названии правила выбрано как «наиболее показательное», и не является догмой, однако </a:t>
            </a:r>
            <a:r>
              <a:rPr lang="ru-RU" altLang="ru-RU" sz="2300" smtClean="0">
                <a:solidFill>
                  <a:srgbClr val="FF0066"/>
                </a:solidFill>
              </a:rPr>
              <a:t>если для выполнения простой задачи пользователю приходится делать 5-7 и более действий – это плохо</a:t>
            </a:r>
            <a:r>
              <a:rPr lang="ru-RU" altLang="ru-RU" sz="2300" smtClean="0"/>
              <a:t>. Что-то нужно менять.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283527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0" y="4292600"/>
            <a:ext cx="277177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altLang="ru-RU" i="1" dirty="0"/>
              <a:t>Если вы нашли ошибку на нашем сайте, выделите её мышкой</a:t>
            </a:r>
          </a:p>
          <a:p>
            <a:pPr eaLnBrk="1" hangingPunct="1"/>
            <a:r>
              <a:rPr lang="ru-RU" altLang="ru-RU" i="1" dirty="0"/>
              <a:t>и нажмите </a:t>
            </a:r>
            <a:r>
              <a:rPr lang="en-US" altLang="ru-RU" i="1" dirty="0"/>
              <a:t>A</a:t>
            </a:r>
            <a:r>
              <a:rPr lang="ru-RU" altLang="ru-RU" i="1" dirty="0" err="1"/>
              <a:t>ltf</a:t>
            </a:r>
            <a:r>
              <a:rPr lang="ru-RU" altLang="ru-RU" i="1" dirty="0"/>
              <a:t>+</a:t>
            </a:r>
            <a:r>
              <a:rPr lang="en-US" altLang="ru-RU" i="1" dirty="0"/>
              <a:t>F</a:t>
            </a:r>
            <a:r>
              <a:rPr lang="ru-RU" altLang="ru-RU" i="1" dirty="0"/>
              <a:t>4</a:t>
            </a:r>
            <a:r>
              <a:rPr lang="en-US" altLang="ru-RU" i="1" dirty="0"/>
              <a:t>.</a:t>
            </a:r>
          </a:p>
          <a:p>
            <a:pPr eaLnBrk="1" hangingPunct="1"/>
            <a:r>
              <a:rPr lang="en-US" altLang="ru-RU" i="1" dirty="0"/>
              <a:t>(C) bash.org.ru</a:t>
            </a:r>
            <a:endParaRPr lang="ru-RU" altLang="ru-RU" i="1" dirty="0"/>
          </a:p>
        </p:txBody>
      </p:sp>
    </p:spTree>
    <p:extLst>
      <p:ext uri="{BB962C8B-B14F-4D97-AF65-F5344CB8AC3E}">
        <p14:creationId xmlns:p14="http://schemas.microsoft.com/office/powerpoint/2010/main" val="274769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Принципы юзабилити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6059488" cy="532765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b="1" smtClean="0"/>
              <a:t>Правило 80/20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Это правило также известно как </a:t>
            </a:r>
            <a:r>
              <a:rPr lang="ru-RU" altLang="ru-RU" sz="2300" smtClean="0">
                <a:solidFill>
                  <a:srgbClr val="FF0066"/>
                </a:solidFill>
              </a:rPr>
              <a:t>«</a:t>
            </a:r>
            <a:r>
              <a:rPr lang="ru-RU" altLang="ru-RU" sz="2300" i="1" smtClean="0">
                <a:solidFill>
                  <a:srgbClr val="FF0066"/>
                </a:solidFill>
              </a:rPr>
              <a:t>принцип Парето</a:t>
            </a:r>
            <a:r>
              <a:rPr lang="ru-RU" altLang="ru-RU" sz="2300" smtClean="0">
                <a:solidFill>
                  <a:srgbClr val="FF0066"/>
                </a:solidFill>
              </a:rPr>
              <a:t>»</a:t>
            </a:r>
            <a:r>
              <a:rPr lang="ru-RU" altLang="ru-RU" sz="2300" smtClean="0"/>
              <a:t> («</a:t>
            </a:r>
            <a:r>
              <a:rPr lang="ru-RU" altLang="ru-RU" sz="2300" i="1" smtClean="0"/>
              <a:t>20% действий приносят 80% результата; остальные 80% действий дают всего лишь 20% результата</a:t>
            </a:r>
            <a:r>
              <a:rPr lang="ru-RU" altLang="ru-RU" sz="2300" smtClean="0"/>
              <a:t>»).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В случае юзабилити веб-ориентированных приложений это правило предписывает </a:t>
            </a:r>
            <a:r>
              <a:rPr lang="ru-RU" altLang="ru-RU" sz="2300" smtClean="0">
                <a:solidFill>
                  <a:srgbClr val="FF0066"/>
                </a:solidFill>
              </a:rPr>
              <a:t>определить те «20%» аудитории сайта, которые дадут «80%» результата</a:t>
            </a:r>
            <a:r>
              <a:rPr lang="ru-RU" altLang="ru-RU" sz="2300" smtClean="0"/>
              <a:t> (достижения цели сайта), и </a:t>
            </a:r>
            <a:r>
              <a:rPr lang="ru-RU" altLang="ru-RU" sz="2300" smtClean="0">
                <a:solidFill>
                  <a:srgbClr val="FF0066"/>
                </a:solidFill>
              </a:rPr>
              <a:t>оптимизировать юзабилити для нужд этих «20%»</a:t>
            </a:r>
            <a:r>
              <a:rPr lang="ru-RU" altLang="ru-RU" sz="2300" smtClean="0"/>
              <a:t>.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557338"/>
            <a:ext cx="24288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3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503238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ru-RU" altLang="ru-RU" sz="3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Принципы юзабилити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11638" y="981075"/>
            <a:ext cx="4537075" cy="532765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b="1" smtClean="0"/>
              <a:t>Правило пирамиды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Суть этого правила состоит в том, чтобы </a:t>
            </a:r>
            <a:r>
              <a:rPr lang="ru-RU" altLang="ru-RU" sz="2300" smtClean="0">
                <a:solidFill>
                  <a:srgbClr val="FF0066"/>
                </a:solidFill>
              </a:rPr>
              <a:t>помещать в самом начале информационного блока итоговый вывод, а затем расширять тему</a:t>
            </a:r>
            <a:r>
              <a:rPr lang="ru-RU" altLang="ru-RU" sz="2300" smtClean="0"/>
              <a:t>.</a:t>
            </a:r>
          </a:p>
          <a:p>
            <a:pPr marL="0" indent="363538" algn="just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ru-RU" altLang="ru-RU" sz="2300" smtClean="0"/>
              <a:t>Это позволяет пользователю максимально </a:t>
            </a:r>
            <a:r>
              <a:rPr lang="ru-RU" altLang="ru-RU" sz="2300" smtClean="0">
                <a:solidFill>
                  <a:srgbClr val="FF0066"/>
                </a:solidFill>
              </a:rPr>
              <a:t>быстро получать информацию</a:t>
            </a:r>
            <a:r>
              <a:rPr lang="ru-RU" altLang="ru-RU" sz="2300" smtClean="0"/>
              <a:t>, оценивать её и либо погружаться в более подробное рассмотрение, либо переходить к следующему информационному блоку.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3382962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1405</Words>
  <Application>Microsoft Office PowerPoint</Application>
  <PresentationFormat>Экран (4:3)</PresentationFormat>
  <Paragraphs>139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Поток</vt:lpstr>
      <vt:lpstr>Презентация PowerPoint</vt:lpstr>
      <vt:lpstr>Определения</vt:lpstr>
      <vt:lpstr>Юзабилити в веб</vt:lpstr>
      <vt:lpstr>Презентация PowerPoint</vt:lpstr>
      <vt:lpstr>Принципы юзабилити</vt:lpstr>
      <vt:lpstr>Принципы юзабилити</vt:lpstr>
      <vt:lpstr>Принципы юзабилити</vt:lpstr>
      <vt:lpstr>Принципы юзабилити</vt:lpstr>
      <vt:lpstr>Принципы юзабилити</vt:lpstr>
      <vt:lpstr>Принципы юзабилити</vt:lpstr>
      <vt:lpstr>Принципы юзабилити</vt:lpstr>
      <vt:lpstr>Принципы юзабилити</vt:lpstr>
      <vt:lpstr>Принципы юзабилити</vt:lpstr>
      <vt:lpstr>Полезные советы</vt:lpstr>
      <vt:lpstr>Полезные советы</vt:lpstr>
      <vt:lpstr>Полезные советы</vt:lpstr>
      <vt:lpstr>Полезные советы</vt:lpstr>
      <vt:lpstr>Полезные советы</vt:lpstr>
      <vt:lpstr>Введение</vt:lpstr>
      <vt:lpstr>Карточная сортировка</vt:lpstr>
      <vt:lpstr>Презентация PowerPoint</vt:lpstr>
      <vt:lpstr>Презентация PowerPoint</vt:lpstr>
      <vt:lpstr>Оценочные листы</vt:lpstr>
      <vt:lpstr>Анкетирование</vt:lpstr>
      <vt:lpstr>Прототипирование</vt:lpstr>
      <vt:lpstr>Протоколы самоотчёта</vt:lpstr>
      <vt:lpstr>Фиксация «мыслей вслух»</vt:lpstr>
      <vt:lpstr>Фокусные группы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Ольга</dc:creator>
  <cp:lastModifiedBy>Olga</cp:lastModifiedBy>
  <cp:revision>22</cp:revision>
  <dcterms:created xsi:type="dcterms:W3CDTF">2015-11-01T17:32:01Z</dcterms:created>
  <dcterms:modified xsi:type="dcterms:W3CDTF">2019-01-27T12:58:45Z</dcterms:modified>
</cp:coreProperties>
</file>